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Inter SemiBold"/>
      <p:regular r:id="rId30"/>
      <p:bold r:id="rId31"/>
    </p:embeddedFont>
    <p:embeddedFont>
      <p:font typeface="Maven Pro SemiBold"/>
      <p:regular r:id="rId32"/>
      <p:bold r:id="rId33"/>
    </p:embeddedFont>
    <p:embeddedFont>
      <p:font typeface="Inter"/>
      <p:regular r:id="rId34"/>
      <p:bold r:id="rId35"/>
    </p:embeddedFont>
    <p:embeddedFont>
      <p:font typeface="Inter Medium"/>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q60HKfOZE5s8U8XtO50xcO23F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BDAFFE-9EAB-4157-A6F9-28942124828D}">
  <a:tblStyle styleId="{01BDAFFE-9EAB-4157-A6F9-28942124828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bold.fntdata"/><Relationship Id="rId30" Type="http://schemas.openxmlformats.org/officeDocument/2006/relationships/font" Target="fonts/InterSemiBold-regular.fntdata"/><Relationship Id="rId11" Type="http://schemas.openxmlformats.org/officeDocument/2006/relationships/slide" Target="slides/slide5.xml"/><Relationship Id="rId33" Type="http://schemas.openxmlformats.org/officeDocument/2006/relationships/font" Target="fonts/MavenProSemiBold-bold.fntdata"/><Relationship Id="rId10" Type="http://schemas.openxmlformats.org/officeDocument/2006/relationships/slide" Target="slides/slide4.xml"/><Relationship Id="rId32" Type="http://schemas.openxmlformats.org/officeDocument/2006/relationships/font" Target="fonts/MavenProSemiBold-regular.fntdata"/><Relationship Id="rId13" Type="http://schemas.openxmlformats.org/officeDocument/2006/relationships/slide" Target="slides/slide7.xml"/><Relationship Id="rId35" Type="http://schemas.openxmlformats.org/officeDocument/2006/relationships/font" Target="fonts/Inter-bold.fntdata"/><Relationship Id="rId12" Type="http://schemas.openxmlformats.org/officeDocument/2006/relationships/slide" Target="slides/slide6.xml"/><Relationship Id="rId34" Type="http://schemas.openxmlformats.org/officeDocument/2006/relationships/font" Target="fonts/Inter-regular.fntdata"/><Relationship Id="rId15" Type="http://schemas.openxmlformats.org/officeDocument/2006/relationships/slide" Target="slides/slide9.xml"/><Relationship Id="rId37" Type="http://schemas.openxmlformats.org/officeDocument/2006/relationships/font" Target="fonts/InterMedium-bold.fntdata"/><Relationship Id="rId14" Type="http://schemas.openxmlformats.org/officeDocument/2006/relationships/slide" Target="slides/slide8.xml"/><Relationship Id="rId36" Type="http://schemas.openxmlformats.org/officeDocument/2006/relationships/font" Target="fonts/InterMedium-regular.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a48d0eaf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3a48d0eafa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a48d0eaf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3a48d0eafa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a48d0eaf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3a48d0eaf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bea77423a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3bea77423a_4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bea77423a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3bea77423a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bea77423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3bea77423a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bea77423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3bea77423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bea77423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bea77423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Section list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1209950"/>
            <a:ext cx="4200600" cy="926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55" name="Google Shape;55;p1"/>
          <p:cNvSpPr txBox="1"/>
          <p:nvPr>
            <p:ph idx="1" type="subTitle"/>
          </p:nvPr>
        </p:nvSpPr>
        <p:spPr>
          <a:xfrm>
            <a:off x="311700" y="3547100"/>
            <a:ext cx="4619400" cy="5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56" name="Google Shape;56;p1"/>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57" name="Google Shape;57;p1"/>
          <p:cNvSpPr txBox="1"/>
          <p:nvPr>
            <p:ph idx="1" type="subTitle"/>
          </p:nvPr>
        </p:nvSpPr>
        <p:spPr>
          <a:xfrm>
            <a:off x="311700" y="2403875"/>
            <a:ext cx="46194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Nomor Kelompok:  9</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 Mentor: </a:t>
            </a:r>
            <a:r>
              <a:rPr lang="en" sz="1800">
                <a:solidFill>
                  <a:schemeClr val="lt1"/>
                </a:solidFill>
                <a:latin typeface="Inter SemiBold"/>
                <a:ea typeface="Inter SemiBold"/>
                <a:cs typeface="Inter SemiBold"/>
                <a:sym typeface="Inter SemiBold"/>
              </a:rPr>
              <a:t>Rauzan  Sumara</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Siti Bunga Rohiyatun Nufus</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Zheryl Zabrina Hibatullah</a:t>
            </a:r>
            <a:endParaRPr sz="1800">
              <a:solidFill>
                <a:schemeClr val="lt1"/>
              </a:solidFill>
              <a:latin typeface="Inter SemiBold"/>
              <a:ea typeface="Inter SemiBold"/>
              <a:cs typeface="Inter SemiBold"/>
              <a:sym typeface="Inter SemiBold"/>
            </a:endParaRPr>
          </a:p>
        </p:txBody>
      </p:sp>
      <p:sp>
        <p:nvSpPr>
          <p:cNvPr id="58" name="Google Shape;58;p1"/>
          <p:cNvSpPr txBox="1"/>
          <p:nvPr>
            <p:ph idx="1" type="subTitle"/>
          </p:nvPr>
        </p:nvSpPr>
        <p:spPr>
          <a:xfrm>
            <a:off x="311700" y="4281925"/>
            <a:ext cx="3227400" cy="582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Program Studi Independen Bersertifikat</a:t>
            </a:r>
            <a:endParaRPr b="1" sz="1100">
              <a:solidFill>
                <a:srgbClr val="F4F0FF"/>
              </a:solidFill>
              <a:latin typeface="Inter"/>
              <a:ea typeface="Inter"/>
              <a:cs typeface="Inter"/>
              <a:sym typeface="Inter"/>
            </a:endParaRPr>
          </a:p>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Zenius Bersama Kampus Merdeka</a:t>
            </a:r>
            <a:endParaRPr b="1" sz="1100">
              <a:solidFill>
                <a:srgbClr val="F4F0FF"/>
              </a:solidFill>
              <a:latin typeface="Inter"/>
              <a:ea typeface="Inter"/>
              <a:cs typeface="Inter"/>
              <a:sym typeface="Inter"/>
            </a:endParaRPr>
          </a:p>
        </p:txBody>
      </p:sp>
      <p:pic>
        <p:nvPicPr>
          <p:cNvPr id="59" name="Google Shape;59;p1"/>
          <p:cNvPicPr preferRelativeResize="0"/>
          <p:nvPr/>
        </p:nvPicPr>
        <p:blipFill rotWithShape="1">
          <a:blip r:embed="rId3">
            <a:alphaModFix/>
          </a:blip>
          <a:srcRect b="0" l="-1385" r="20837" t="0"/>
          <a:stretch/>
        </p:blipFill>
        <p:spPr>
          <a:xfrm>
            <a:off x="4708725" y="0"/>
            <a:ext cx="4435275" cy="3231250"/>
          </a:xfrm>
          <a:prstGeom prst="rect">
            <a:avLst/>
          </a:prstGeom>
          <a:noFill/>
          <a:ln>
            <a:noFill/>
          </a:ln>
        </p:spPr>
      </p:pic>
      <p:pic>
        <p:nvPicPr>
          <p:cNvPr id="60" name="Google Shape;60;p1"/>
          <p:cNvPicPr preferRelativeResize="0"/>
          <p:nvPr/>
        </p:nvPicPr>
        <p:blipFill rotWithShape="1">
          <a:blip r:embed="rId4">
            <a:alphaModFix/>
          </a:blip>
          <a:srcRect b="0" l="-1001" r="15384" t="0"/>
          <a:stretch/>
        </p:blipFill>
        <p:spPr>
          <a:xfrm>
            <a:off x="5491100" y="1912250"/>
            <a:ext cx="3652900" cy="3231251"/>
          </a:xfrm>
          <a:prstGeom prst="rect">
            <a:avLst/>
          </a:prstGeom>
          <a:noFill/>
          <a:ln>
            <a:noFill/>
          </a:ln>
        </p:spPr>
      </p:pic>
      <p:grpSp>
        <p:nvGrpSpPr>
          <p:cNvPr id="61" name="Google Shape;61;p1"/>
          <p:cNvGrpSpPr/>
          <p:nvPr/>
        </p:nvGrpSpPr>
        <p:grpSpPr>
          <a:xfrm>
            <a:off x="384040" y="392237"/>
            <a:ext cx="2423786" cy="634878"/>
            <a:chOff x="384019" y="392240"/>
            <a:chExt cx="2701500" cy="707700"/>
          </a:xfrm>
        </p:grpSpPr>
        <p:sp>
          <p:nvSpPr>
            <p:cNvPr id="62" name="Google Shape;62;p1"/>
            <p:cNvSpPr/>
            <p:nvPr/>
          </p:nvSpPr>
          <p:spPr>
            <a:xfrm>
              <a:off x="384019" y="392240"/>
              <a:ext cx="2701500" cy="70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1"/>
            <p:cNvPicPr preferRelativeResize="0"/>
            <p:nvPr/>
          </p:nvPicPr>
          <p:blipFill rotWithShape="1">
            <a:blip r:embed="rId5">
              <a:alphaModFix/>
            </a:blip>
            <a:srcRect b="0" l="0" r="0" t="0"/>
            <a:stretch/>
          </p:blipFill>
          <p:spPr>
            <a:xfrm>
              <a:off x="2061996" y="546526"/>
              <a:ext cx="792749" cy="422701"/>
            </a:xfrm>
            <a:prstGeom prst="rect">
              <a:avLst/>
            </a:prstGeom>
            <a:noFill/>
            <a:ln>
              <a:noFill/>
            </a:ln>
          </p:spPr>
        </p:pic>
        <p:cxnSp>
          <p:nvCxnSpPr>
            <p:cNvPr id="64" name="Google Shape;64;p1"/>
            <p:cNvCxnSpPr/>
            <p:nvPr/>
          </p:nvCxnSpPr>
          <p:spPr>
            <a:xfrm>
              <a:off x="1787419" y="648184"/>
              <a:ext cx="0" cy="219345"/>
            </a:xfrm>
            <a:prstGeom prst="straightConnector1">
              <a:avLst/>
            </a:prstGeom>
            <a:noFill/>
            <a:ln cap="flat" cmpd="sng" w="9525">
              <a:solidFill>
                <a:schemeClr val="dk2"/>
              </a:solidFill>
              <a:prstDash val="solid"/>
              <a:round/>
              <a:headEnd len="sm" w="sm" type="none"/>
              <a:tailEnd len="sm" w="sm" type="none"/>
            </a:ln>
          </p:spPr>
        </p:cxnSp>
        <p:cxnSp>
          <p:nvCxnSpPr>
            <p:cNvPr id="65" name="Google Shape;65;p1"/>
            <p:cNvCxnSpPr/>
            <p:nvPr/>
          </p:nvCxnSpPr>
          <p:spPr>
            <a:xfrm>
              <a:off x="1787385" y="648184"/>
              <a:ext cx="0" cy="219345"/>
            </a:xfrm>
            <a:prstGeom prst="straightConnector1">
              <a:avLst/>
            </a:prstGeom>
            <a:noFill/>
            <a:ln cap="flat" cmpd="sng" w="9525">
              <a:solidFill>
                <a:schemeClr val="dk2"/>
              </a:solidFill>
              <a:prstDash val="solid"/>
              <a:round/>
              <a:headEnd len="sm" w="sm" type="none"/>
              <a:tailEnd len="sm" w="sm" type="none"/>
            </a:ln>
          </p:spPr>
        </p:cxnSp>
        <p:pic>
          <p:nvPicPr>
            <p:cNvPr id="66" name="Google Shape;66;p1"/>
            <p:cNvPicPr preferRelativeResize="0"/>
            <p:nvPr/>
          </p:nvPicPr>
          <p:blipFill rotWithShape="1">
            <a:blip r:embed="rId6">
              <a:alphaModFix/>
            </a:blip>
            <a:srcRect b="0" l="9894" r="8731" t="0"/>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3a48d0eafa_1_20"/>
          <p:cNvSpPr txBox="1"/>
          <p:nvPr>
            <p:ph idx="1" type="body"/>
          </p:nvPr>
        </p:nvSpPr>
        <p:spPr>
          <a:xfrm>
            <a:off x="368850" y="1362075"/>
            <a:ext cx="4603200" cy="31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solidFill>
                  <a:srgbClr val="282828"/>
                </a:solidFill>
                <a:latin typeface="Inter"/>
                <a:ea typeface="Inter"/>
                <a:cs typeface="Inter"/>
                <a:sym typeface="Inter"/>
              </a:rPr>
              <a:t>Berdasarkan bar chart disamping, diketahui bahwa :</a:t>
            </a:r>
            <a:endParaRPr sz="1400">
              <a:solidFill>
                <a:srgbClr val="282828"/>
              </a:solidFill>
              <a:latin typeface="Inter"/>
              <a:ea typeface="Inter"/>
              <a:cs typeface="Inter"/>
              <a:sym typeface="Inter"/>
            </a:endParaRPr>
          </a:p>
          <a:p>
            <a:pPr indent="-317500" lvl="0" marL="457200" rtl="0" algn="l">
              <a:lnSpc>
                <a:spcPct val="115000"/>
              </a:lnSpc>
              <a:spcBef>
                <a:spcPts val="100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yang memperbarui kontrak dengan layanan telekomunikasi lebih banyak sekitar 3000 orang dibanding yang tidak memperbarui kontrak.</a:t>
            </a:r>
            <a:endParaRPr sz="1400">
              <a:solidFill>
                <a:srgbClr val="282828"/>
              </a:solidFill>
              <a:latin typeface="Inter"/>
              <a:ea typeface="Inter"/>
              <a:cs typeface="Inter"/>
              <a:sym typeface="Inter"/>
            </a:endParaRPr>
          </a:p>
          <a:p>
            <a:pPr indent="-317500" lvl="0" marL="457200" rtl="0" algn="l">
              <a:lnSpc>
                <a:spcPct val="115000"/>
              </a:lnSpc>
              <a:spcBef>
                <a:spcPts val="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lebih banyak tidak memakai paket data yang berjumlah sekitar 2400</a:t>
            </a:r>
            <a:endParaRPr sz="1400">
              <a:solidFill>
                <a:srgbClr val="282828"/>
              </a:solidFill>
              <a:latin typeface="Inter"/>
              <a:ea typeface="Inter"/>
              <a:cs typeface="Inter"/>
              <a:sym typeface="Inter"/>
            </a:endParaRPr>
          </a:p>
          <a:p>
            <a:pPr indent="-317500" lvl="0" marL="457200" rtl="0" algn="l">
              <a:lnSpc>
                <a:spcPct val="115000"/>
              </a:lnSpc>
              <a:spcBef>
                <a:spcPts val="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paling banyak melakukan panggilan customer service dalam 1 kali panggilan</a:t>
            </a:r>
            <a:endParaRPr sz="1400">
              <a:solidFill>
                <a:srgbClr val="282828"/>
              </a:solidFill>
              <a:latin typeface="Inter"/>
              <a:ea typeface="Inter"/>
              <a:cs typeface="Inter"/>
              <a:sym typeface="Inter"/>
            </a:endParaRPr>
          </a:p>
        </p:txBody>
      </p:sp>
      <p:sp>
        <p:nvSpPr>
          <p:cNvPr id="194" name="Google Shape;194;g13a48d0eafa_1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95" name="Google Shape;195;g13a48d0eafa_1_20"/>
          <p:cNvGrpSpPr/>
          <p:nvPr/>
        </p:nvGrpSpPr>
        <p:grpSpPr>
          <a:xfrm>
            <a:off x="7503019" y="95797"/>
            <a:ext cx="1516771" cy="323122"/>
            <a:chOff x="400885" y="325214"/>
            <a:chExt cx="2298835" cy="489727"/>
          </a:xfrm>
        </p:grpSpPr>
        <p:pic>
          <p:nvPicPr>
            <p:cNvPr id="196" name="Google Shape;196;g13a48d0eafa_1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97" name="Google Shape;197;g13a48d0eafa_1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98" name="Google Shape;198;g13a48d0eafa_1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99" name="Google Shape;199;g13a48d0eafa_1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00" name="Google Shape;200;g13a48d0eafa_1_2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01" name="Google Shape;201;g13a48d0eafa_1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02" name="Google Shape;202;g13a48d0eafa_1_20"/>
          <p:cNvPicPr preferRelativeResize="0"/>
          <p:nvPr/>
        </p:nvPicPr>
        <p:blipFill>
          <a:blip r:embed="rId5">
            <a:alphaModFix/>
          </a:blip>
          <a:stretch>
            <a:fillRect/>
          </a:stretch>
        </p:blipFill>
        <p:spPr>
          <a:xfrm>
            <a:off x="5038575" y="1019175"/>
            <a:ext cx="3638550" cy="363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3a48d0eafa_1_37"/>
          <p:cNvSpPr txBox="1"/>
          <p:nvPr>
            <p:ph idx="1" type="body"/>
          </p:nvPr>
        </p:nvSpPr>
        <p:spPr>
          <a:xfrm>
            <a:off x="368850" y="1556750"/>
            <a:ext cx="39912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Korelasi paling kuat antara variabel :</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Usage dengan Data Plan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plan dengan Monthly Charge</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usage dengan Monthly Charge</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rPr lang="en" sz="1500">
                <a:solidFill>
                  <a:srgbClr val="282828"/>
                </a:solidFill>
                <a:latin typeface="Inter"/>
                <a:ea typeface="Inter"/>
                <a:cs typeface="Inter"/>
                <a:sym typeface="Inter"/>
              </a:rPr>
              <a:t>Korelasi cukup kuat antara variabel</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DayMins dengan Monthly Charge</a:t>
            </a:r>
            <a:endParaRPr sz="1500">
              <a:solidFill>
                <a:srgbClr val="282828"/>
              </a:solidFill>
              <a:latin typeface="Inter"/>
              <a:ea typeface="Inter"/>
              <a:cs typeface="Inter"/>
              <a:sym typeface="Inter"/>
            </a:endParaRPr>
          </a:p>
        </p:txBody>
      </p:sp>
      <p:sp>
        <p:nvSpPr>
          <p:cNvPr id="208" name="Google Shape;208;g13a48d0eafa_1_3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09" name="Google Shape;209;g13a48d0eafa_1_37"/>
          <p:cNvGrpSpPr/>
          <p:nvPr/>
        </p:nvGrpSpPr>
        <p:grpSpPr>
          <a:xfrm>
            <a:off x="7503019" y="95797"/>
            <a:ext cx="1516771" cy="323122"/>
            <a:chOff x="400885" y="325214"/>
            <a:chExt cx="2298835" cy="489727"/>
          </a:xfrm>
        </p:grpSpPr>
        <p:pic>
          <p:nvPicPr>
            <p:cNvPr id="210" name="Google Shape;210;g13a48d0eafa_1_3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11" name="Google Shape;211;g13a48d0eafa_1_3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12" name="Google Shape;212;g13a48d0eafa_1_3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13" name="Google Shape;213;g13a48d0eafa_1_3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14" name="Google Shape;214;g13a48d0eafa_1_3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15" name="Google Shape;215;g13a48d0eafa_1_3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16" name="Google Shape;216;g13a48d0eafa_1_37"/>
          <p:cNvPicPr preferRelativeResize="0"/>
          <p:nvPr/>
        </p:nvPicPr>
        <p:blipFill>
          <a:blip r:embed="rId5">
            <a:alphaModFix/>
          </a:blip>
          <a:stretch>
            <a:fillRect/>
          </a:stretch>
        </p:blipFill>
        <p:spPr>
          <a:xfrm>
            <a:off x="4495650" y="1262975"/>
            <a:ext cx="3991125" cy="351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3a48d0eafa_1_7"/>
          <p:cNvSpPr txBox="1"/>
          <p:nvPr>
            <p:ph idx="1" type="body"/>
          </p:nvPr>
        </p:nvSpPr>
        <p:spPr>
          <a:xfrm>
            <a:off x="368850" y="1556750"/>
            <a:ext cx="3719700" cy="17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Berdasarkan hasil pairplot antar variabel juga didapat :</a:t>
            </a:r>
            <a:endParaRPr sz="1500">
              <a:solidFill>
                <a:srgbClr val="282828"/>
              </a:solidFill>
              <a:latin typeface="Inter"/>
              <a:ea typeface="Inter"/>
              <a:cs typeface="Inter"/>
              <a:sym typeface="Inter"/>
            </a:endParaRPr>
          </a:p>
          <a:p>
            <a:pPr indent="-323850" lvl="0" marL="457200" rtl="0" algn="just">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DataUsage memiliki hubungan linier dengan RoamMins untuk pelanggan yang tidak melakukan churn.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MonthlyCharge memiliki hubungan positif dengan DataUsage, DayMins, dan OverageFee</a:t>
            </a:r>
            <a:endParaRPr sz="1500">
              <a:solidFill>
                <a:srgbClr val="282828"/>
              </a:solidFill>
              <a:latin typeface="Inter"/>
              <a:ea typeface="Inter"/>
              <a:cs typeface="Inter"/>
              <a:sym typeface="Inter"/>
            </a:endParaRPr>
          </a:p>
        </p:txBody>
      </p:sp>
      <p:sp>
        <p:nvSpPr>
          <p:cNvPr id="222" name="Google Shape;222;g13a48d0eafa_1_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23" name="Google Shape;223;g13a48d0eafa_1_7"/>
          <p:cNvGrpSpPr/>
          <p:nvPr/>
        </p:nvGrpSpPr>
        <p:grpSpPr>
          <a:xfrm>
            <a:off x="7503019" y="95797"/>
            <a:ext cx="1516771" cy="323122"/>
            <a:chOff x="400885" y="325214"/>
            <a:chExt cx="2298835" cy="489727"/>
          </a:xfrm>
        </p:grpSpPr>
        <p:pic>
          <p:nvPicPr>
            <p:cNvPr id="224" name="Google Shape;224;g13a48d0eafa_1_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25" name="Google Shape;225;g13a48d0eafa_1_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26" name="Google Shape;226;g13a48d0eafa_1_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27" name="Google Shape;227;g13a48d0eafa_1_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28" name="Google Shape;228;g13a48d0eafa_1_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29" name="Google Shape;229;g13a48d0eafa_1_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30" name="Google Shape;230;g13a48d0eafa_1_7"/>
          <p:cNvPicPr preferRelativeResize="0"/>
          <p:nvPr/>
        </p:nvPicPr>
        <p:blipFill>
          <a:blip r:embed="rId5">
            <a:alphaModFix/>
          </a:blip>
          <a:stretch>
            <a:fillRect/>
          </a:stretch>
        </p:blipFill>
        <p:spPr>
          <a:xfrm>
            <a:off x="5267775" y="1492925"/>
            <a:ext cx="3109880" cy="30028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3bea77423a_4_38"/>
          <p:cNvSpPr txBox="1"/>
          <p:nvPr>
            <p:ph idx="1" type="body"/>
          </p:nvPr>
        </p:nvSpPr>
        <p:spPr>
          <a:xfrm>
            <a:off x="265050" y="1361800"/>
            <a:ext cx="4099800" cy="329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Pelanggan yang tidak mempunyai data plan lebih banyak melakukan churn dibanding yang mempunyai data plan</a:t>
            </a:r>
            <a:endParaRPr sz="15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Pelanggan yang tidak melakukan contract renewal lebih banyak melakukan churn dibanding yang tidak melakukan contract renewal</a:t>
            </a:r>
            <a:endParaRPr sz="15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Pelanggan yang tidak menggunakan data sama sekali memiliki tingkat churn 7% lebih besar. Ini bisa membantu kita dalam perdiksi</a:t>
            </a:r>
            <a:endParaRPr sz="1500">
              <a:solidFill>
                <a:schemeClr val="dk1"/>
              </a:solidFill>
              <a:latin typeface="Inter"/>
              <a:ea typeface="Inter"/>
              <a:cs typeface="Inter"/>
              <a:sym typeface="Inter"/>
            </a:endParaRPr>
          </a:p>
        </p:txBody>
      </p:sp>
      <p:sp>
        <p:nvSpPr>
          <p:cNvPr id="236" name="Google Shape;236;g13bea77423a_4_3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37" name="Google Shape;237;g13bea77423a_4_38"/>
          <p:cNvGrpSpPr/>
          <p:nvPr/>
        </p:nvGrpSpPr>
        <p:grpSpPr>
          <a:xfrm>
            <a:off x="7503019" y="95797"/>
            <a:ext cx="1516771" cy="323122"/>
            <a:chOff x="400885" y="325214"/>
            <a:chExt cx="2298835" cy="489727"/>
          </a:xfrm>
        </p:grpSpPr>
        <p:pic>
          <p:nvPicPr>
            <p:cNvPr id="238" name="Google Shape;238;g13bea77423a_4_3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39" name="Google Shape;239;g13bea77423a_4_38"/>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40" name="Google Shape;240;g13bea77423a_4_38"/>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41" name="Google Shape;241;g13bea77423a_4_38"/>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42" name="Google Shape;242;g13bea77423a_4_3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43" name="Google Shape;243;g13bea77423a_4_3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44" name="Google Shape;244;g13bea77423a_4_38"/>
          <p:cNvPicPr preferRelativeResize="0"/>
          <p:nvPr/>
        </p:nvPicPr>
        <p:blipFill>
          <a:blip r:embed="rId5">
            <a:alphaModFix/>
          </a:blip>
          <a:stretch>
            <a:fillRect/>
          </a:stretch>
        </p:blipFill>
        <p:spPr>
          <a:xfrm>
            <a:off x="4364856" y="2786400"/>
            <a:ext cx="4655043" cy="1871800"/>
          </a:xfrm>
          <a:prstGeom prst="rect">
            <a:avLst/>
          </a:prstGeom>
          <a:noFill/>
          <a:ln>
            <a:noFill/>
          </a:ln>
        </p:spPr>
      </p:pic>
      <p:pic>
        <p:nvPicPr>
          <p:cNvPr id="245" name="Google Shape;245;g13bea77423a_4_38"/>
          <p:cNvPicPr preferRelativeResize="0"/>
          <p:nvPr/>
        </p:nvPicPr>
        <p:blipFill>
          <a:blip r:embed="rId6">
            <a:alphaModFix/>
          </a:blip>
          <a:stretch>
            <a:fillRect/>
          </a:stretch>
        </p:blipFill>
        <p:spPr>
          <a:xfrm>
            <a:off x="5062625" y="763175"/>
            <a:ext cx="3558650" cy="180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3bea77423a_4_23"/>
          <p:cNvSpPr txBox="1"/>
          <p:nvPr>
            <p:ph idx="1" type="body"/>
          </p:nvPr>
        </p:nvSpPr>
        <p:spPr>
          <a:xfrm>
            <a:off x="368850" y="1556750"/>
            <a:ext cx="3719700" cy="1710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Rata-rata, orang yang tidak membeli paket data dan DayMinsnya sangat tinggi sehingga sangat mungkin pelanggan untuk melakukan churn.</a:t>
            </a:r>
            <a:endParaRPr sz="1500">
              <a:solidFill>
                <a:schemeClr val="dk1"/>
              </a:solidFill>
              <a:latin typeface="Inter"/>
              <a:ea typeface="Inter"/>
              <a:cs typeface="Inter"/>
              <a:sym typeface="Inter"/>
            </a:endParaRPr>
          </a:p>
        </p:txBody>
      </p:sp>
      <p:sp>
        <p:nvSpPr>
          <p:cNvPr id="251" name="Google Shape;251;g13bea77423a_4_2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52" name="Google Shape;252;g13bea77423a_4_23"/>
          <p:cNvGrpSpPr/>
          <p:nvPr/>
        </p:nvGrpSpPr>
        <p:grpSpPr>
          <a:xfrm>
            <a:off x="7503019" y="95797"/>
            <a:ext cx="1516771" cy="323122"/>
            <a:chOff x="400885" y="325214"/>
            <a:chExt cx="2298835" cy="489727"/>
          </a:xfrm>
        </p:grpSpPr>
        <p:pic>
          <p:nvPicPr>
            <p:cNvPr id="253" name="Google Shape;253;g13bea77423a_4_2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54" name="Google Shape;254;g13bea77423a_4_23"/>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55" name="Google Shape;255;g13bea77423a_4_23"/>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56" name="Google Shape;256;g13bea77423a_4_23"/>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57" name="Google Shape;257;g13bea77423a_4_23"/>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58" name="Google Shape;258;g13bea77423a_4_2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59" name="Google Shape;259;g13bea77423a_4_23"/>
          <p:cNvPicPr preferRelativeResize="0"/>
          <p:nvPr/>
        </p:nvPicPr>
        <p:blipFill>
          <a:blip r:embed="rId5">
            <a:alphaModFix/>
          </a:blip>
          <a:stretch>
            <a:fillRect/>
          </a:stretch>
        </p:blipFill>
        <p:spPr>
          <a:xfrm>
            <a:off x="4240950" y="1645325"/>
            <a:ext cx="3705225" cy="24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263" name="Shape 263"/>
        <p:cNvGrpSpPr/>
        <p:nvPr/>
      </p:nvGrpSpPr>
      <p:grpSpPr>
        <a:xfrm>
          <a:off x="0" y="0"/>
          <a:ext cx="0" cy="0"/>
          <a:chOff x="0" y="0"/>
          <a:chExt cx="0" cy="0"/>
        </a:xfrm>
      </p:grpSpPr>
      <p:sp>
        <p:nvSpPr>
          <p:cNvPr id="264" name="Google Shape;264;p11"/>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265" name="Google Shape;265;p11"/>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266" name="Google Shape;266;p1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267" name="Google Shape;267;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268" name="Google Shape;268;p11"/>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269" name="Google Shape;269;p11"/>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270" name="Google Shape;270;p11"/>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271" name="Google Shape;271;p11"/>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272" name="Google Shape;272;p11"/>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273" name="Google Shape;273;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Modelling</a:t>
            </a:r>
            <a:endParaRPr b="1" i="0" sz="1000" u="none" cap="none" strike="noStrike">
              <a:solidFill>
                <a:schemeClr val="lt1"/>
              </a:solidFill>
              <a:latin typeface="Inter"/>
              <a:ea typeface="Inter"/>
              <a:cs typeface="Inter"/>
              <a:sym typeface="Inter"/>
            </a:endParaRPr>
          </a:p>
        </p:txBody>
      </p:sp>
      <p:sp>
        <p:nvSpPr>
          <p:cNvPr id="274" name="Google Shape;274;p11"/>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2"/>
          <p:cNvSpPr txBox="1"/>
          <p:nvPr>
            <p:ph idx="1" type="body"/>
          </p:nvPr>
        </p:nvSpPr>
        <p:spPr>
          <a:xfrm>
            <a:off x="311700" y="1492925"/>
            <a:ext cx="7934100" cy="32541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Untuk menjalankan model dan prediksi menggunakan metode random forest dan decision tree, membagi train set dan test set sebanyak 80 : 20, 85:15, dan 90:10. Sehingga terdapat 6 model yang dihasilkan. Dimana train set digunakan untuk melakuan fiiting model dan test set digunakan untuk prediksi.</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Base line model </a:t>
            </a:r>
            <a:endParaRPr sz="1500">
              <a:solidFill>
                <a:srgbClr val="282828"/>
              </a:solidFill>
              <a:latin typeface="Inter"/>
              <a:ea typeface="Inter"/>
              <a:cs typeface="Inter"/>
              <a:sym typeface="Inter"/>
            </a:endParaRPr>
          </a:p>
          <a:p>
            <a:pPr indent="0" lvl="0" marL="914400" rtl="0" algn="just">
              <a:spcBef>
                <a:spcPts val="0"/>
              </a:spcBef>
              <a:spcAft>
                <a:spcPts val="0"/>
              </a:spcAft>
              <a:buNone/>
            </a:pPr>
            <a:r>
              <a:rPr b="1" lang="en" sz="1500">
                <a:solidFill>
                  <a:srgbClr val="282828"/>
                </a:solidFill>
                <a:latin typeface="Inter"/>
                <a:ea typeface="Inter"/>
                <a:cs typeface="Inter"/>
                <a:sym typeface="Inter"/>
              </a:rPr>
              <a:t>y</a:t>
            </a:r>
            <a:r>
              <a:rPr b="1" lang="en" sz="1500">
                <a:solidFill>
                  <a:srgbClr val="282828"/>
                </a:solidFill>
                <a:latin typeface="Inter"/>
                <a:ea typeface="Inter"/>
                <a:cs typeface="Inter"/>
                <a:sym typeface="Inter"/>
              </a:rPr>
              <a:t> train</a:t>
            </a:r>
            <a:r>
              <a:rPr lang="en" sz="1500">
                <a:solidFill>
                  <a:srgbClr val="282828"/>
                </a:solidFill>
                <a:latin typeface="Inter"/>
                <a:ea typeface="Inter"/>
                <a:cs typeface="Inter"/>
                <a:sym typeface="Inter"/>
              </a:rPr>
              <a:t>: Churn</a:t>
            </a:r>
            <a:endParaRPr sz="1500">
              <a:solidFill>
                <a:srgbClr val="282828"/>
              </a:solidFill>
              <a:latin typeface="Inter"/>
              <a:ea typeface="Inter"/>
              <a:cs typeface="Inter"/>
              <a:sym typeface="Inter"/>
            </a:endParaRPr>
          </a:p>
          <a:p>
            <a:pPr indent="0" lvl="0" marL="914400" rtl="0" algn="l">
              <a:spcBef>
                <a:spcPts val="0"/>
              </a:spcBef>
              <a:spcAft>
                <a:spcPts val="0"/>
              </a:spcAft>
              <a:buNone/>
            </a:pPr>
            <a:r>
              <a:rPr b="1" lang="en" sz="1500">
                <a:solidFill>
                  <a:srgbClr val="282828"/>
                </a:solidFill>
                <a:latin typeface="Inter"/>
                <a:ea typeface="Inter"/>
                <a:cs typeface="Inter"/>
                <a:sym typeface="Inter"/>
              </a:rPr>
              <a:t>x train</a:t>
            </a:r>
            <a:r>
              <a:rPr lang="en" sz="1500">
                <a:solidFill>
                  <a:srgbClr val="282828"/>
                </a:solidFill>
                <a:latin typeface="Inter"/>
                <a:ea typeface="Inter"/>
                <a:cs typeface="Inter"/>
                <a:sym typeface="Inter"/>
              </a:rPr>
              <a:t> : AccountWeeks, ContractRenewal, DataPlan, DataUsage, CustServCalls, DayMins, DayCalls, MonthlyCharge, OverageFee, RoamMins</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Model awal yang di coba yaitu model dengan pembagian train set dan test set sebanyak </a:t>
            </a:r>
            <a:r>
              <a:rPr lang="en" sz="1500">
                <a:solidFill>
                  <a:srgbClr val="282828"/>
                </a:solidFill>
                <a:latin typeface="Inter"/>
                <a:ea typeface="Inter"/>
                <a:cs typeface="Inter"/>
                <a:sym typeface="Inter"/>
              </a:rPr>
              <a:t>80:20</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a:t>
            </a:r>
            <a:r>
              <a:rPr lang="en" sz="1500">
                <a:solidFill>
                  <a:srgbClr val="282828"/>
                </a:solidFill>
                <a:latin typeface="Inter"/>
                <a:ea typeface="Inter"/>
                <a:cs typeface="Inter"/>
                <a:sym typeface="Inter"/>
              </a:rPr>
              <a:t>enis model lain yang dicoba</a:t>
            </a:r>
            <a:r>
              <a:rPr lang="en" sz="1500">
                <a:solidFill>
                  <a:srgbClr val="282828"/>
                </a:solidFill>
                <a:latin typeface="Inter"/>
                <a:ea typeface="Inter"/>
                <a:cs typeface="Inter"/>
                <a:sym typeface="Inter"/>
              </a:rPr>
              <a:t> yaitu model dengan pembagian train set dan test set sebanyak 85:15 dan 90:10</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sz="1500">
              <a:solidFill>
                <a:srgbClr val="282828"/>
              </a:solidFill>
              <a:latin typeface="Inter"/>
              <a:ea typeface="Inter"/>
              <a:cs typeface="Inter"/>
              <a:sym typeface="Inter"/>
            </a:endParaRPr>
          </a:p>
        </p:txBody>
      </p:sp>
      <p:sp>
        <p:nvSpPr>
          <p:cNvPr id="280" name="Google Shape;280;p1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81" name="Google Shape;281;p12"/>
          <p:cNvGrpSpPr/>
          <p:nvPr/>
        </p:nvGrpSpPr>
        <p:grpSpPr>
          <a:xfrm>
            <a:off x="7503019" y="95797"/>
            <a:ext cx="1516771" cy="323122"/>
            <a:chOff x="400885" y="325214"/>
            <a:chExt cx="2298835" cy="489727"/>
          </a:xfrm>
        </p:grpSpPr>
        <p:pic>
          <p:nvPicPr>
            <p:cNvPr id="282" name="Google Shape;282;p1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83" name="Google Shape;283;p12"/>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84" name="Google Shape;284;p12"/>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85" name="Google Shape;285;p12"/>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86" name="Google Shape;286;p1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Classification dengan Random Forest dan Decision Tree</a:t>
            </a:r>
            <a:endParaRPr sz="2820">
              <a:solidFill>
                <a:srgbClr val="A338EB"/>
              </a:solidFill>
              <a:latin typeface="Maven Pro SemiBold"/>
              <a:ea typeface="Maven Pro SemiBold"/>
              <a:cs typeface="Maven Pro SemiBold"/>
              <a:sym typeface="Maven Pro SemiBold"/>
            </a:endParaRPr>
          </a:p>
        </p:txBody>
      </p:sp>
      <p:sp>
        <p:nvSpPr>
          <p:cNvPr id="287" name="Google Shape;287;p1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3bea77423a_2_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93" name="Google Shape;293;g13bea77423a_2_2"/>
          <p:cNvGrpSpPr/>
          <p:nvPr/>
        </p:nvGrpSpPr>
        <p:grpSpPr>
          <a:xfrm>
            <a:off x="7503019" y="95797"/>
            <a:ext cx="1516771" cy="323122"/>
            <a:chOff x="400885" y="325214"/>
            <a:chExt cx="2298835" cy="489727"/>
          </a:xfrm>
        </p:grpSpPr>
        <p:pic>
          <p:nvPicPr>
            <p:cNvPr id="294" name="Google Shape;294;g13bea77423a_2_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95" name="Google Shape;295;g13bea77423a_2_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96" name="Google Shape;296;g13bea77423a_2_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97" name="Google Shape;297;g13bea77423a_2_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98" name="Google Shape;298;g13bea77423a_2_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299" name="Google Shape;299;g13bea77423a_2_2"/>
          <p:cNvSpPr txBox="1"/>
          <p:nvPr>
            <p:ph type="title"/>
          </p:nvPr>
        </p:nvSpPr>
        <p:spPr>
          <a:xfrm>
            <a:off x="331800" y="315150"/>
            <a:ext cx="8480400" cy="60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420">
                <a:solidFill>
                  <a:srgbClr val="A338EB"/>
                </a:solidFill>
                <a:latin typeface="Maven Pro SemiBold"/>
                <a:ea typeface="Maven Pro SemiBold"/>
                <a:cs typeface="Maven Pro SemiBold"/>
                <a:sym typeface="Maven Pro SemiBold"/>
              </a:rPr>
              <a:t>Classification dengan Random Forest dan Decision Tree</a:t>
            </a:r>
            <a:endParaRPr sz="2420">
              <a:solidFill>
                <a:srgbClr val="A338EB"/>
              </a:solidFill>
              <a:latin typeface="Maven Pro SemiBold"/>
              <a:ea typeface="Maven Pro SemiBold"/>
              <a:cs typeface="Maven Pro SemiBold"/>
              <a:sym typeface="Maven Pro SemiBold"/>
            </a:endParaRPr>
          </a:p>
        </p:txBody>
      </p:sp>
      <p:graphicFrame>
        <p:nvGraphicFramePr>
          <p:cNvPr id="300" name="Google Shape;300;g13bea77423a_2_2"/>
          <p:cNvGraphicFramePr/>
          <p:nvPr/>
        </p:nvGraphicFramePr>
        <p:xfrm>
          <a:off x="1053225" y="1245900"/>
          <a:ext cx="3000000" cy="3000000"/>
        </p:xfrm>
        <a:graphic>
          <a:graphicData uri="http://schemas.openxmlformats.org/drawingml/2006/table">
            <a:tbl>
              <a:tblPr>
                <a:noFill/>
                <a:tableStyleId>{01BDAFFE-9EAB-4157-A6F9-28942124828D}</a:tableStyleId>
              </a:tblPr>
              <a:tblGrid>
                <a:gridCol w="809500"/>
                <a:gridCol w="1432525"/>
                <a:gridCol w="1897875"/>
                <a:gridCol w="942575"/>
                <a:gridCol w="1955050"/>
              </a:tblGrid>
              <a:tr h="486325">
                <a:tc>
                  <a:txBody>
                    <a:bodyPr/>
                    <a:lstStyle/>
                    <a:p>
                      <a:pPr indent="0" lvl="0" marL="0" rtl="0" algn="ctr">
                        <a:lnSpc>
                          <a:spcPct val="100000"/>
                        </a:lnSpc>
                        <a:spcBef>
                          <a:spcPts val="1200"/>
                        </a:spcBef>
                        <a:spcAft>
                          <a:spcPts val="0"/>
                        </a:spcAft>
                        <a:buNone/>
                      </a:pPr>
                      <a:r>
                        <a:rPr lang="en" sz="1200"/>
                        <a:t>Model</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FA8DC"/>
                    </a:solidFill>
                  </a:tcPr>
                </a:tc>
                <a:tc>
                  <a:txBody>
                    <a:bodyPr/>
                    <a:lstStyle/>
                    <a:p>
                      <a:pPr indent="0" lvl="0" marL="0" rtl="0" algn="ctr">
                        <a:lnSpc>
                          <a:spcPct val="100000"/>
                        </a:lnSpc>
                        <a:spcBef>
                          <a:spcPts val="1200"/>
                        </a:spcBef>
                        <a:spcAft>
                          <a:spcPts val="0"/>
                        </a:spcAft>
                        <a:buNone/>
                      </a:pPr>
                      <a:r>
                        <a:rPr lang="en" sz="1200"/>
                        <a:t>Metode</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FA8DC"/>
                    </a:solidFill>
                  </a:tcPr>
                </a:tc>
                <a:tc>
                  <a:txBody>
                    <a:bodyPr/>
                    <a:lstStyle/>
                    <a:p>
                      <a:pPr indent="0" lvl="0" marL="0" rtl="0" algn="ctr">
                        <a:lnSpc>
                          <a:spcPct val="100000"/>
                        </a:lnSpc>
                        <a:spcBef>
                          <a:spcPts val="1200"/>
                        </a:spcBef>
                        <a:spcAft>
                          <a:spcPts val="0"/>
                        </a:spcAft>
                        <a:buNone/>
                      </a:pPr>
                      <a:r>
                        <a:rPr lang="en" sz="1200"/>
                        <a:t>AUC</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FA8DC"/>
                    </a:solidFill>
                  </a:tcPr>
                </a:tc>
                <a:tc>
                  <a:txBody>
                    <a:bodyPr/>
                    <a:lstStyle/>
                    <a:p>
                      <a:pPr indent="0" lvl="0" marL="0" rtl="0" algn="ctr">
                        <a:lnSpc>
                          <a:spcPct val="100000"/>
                        </a:lnSpc>
                        <a:spcBef>
                          <a:spcPts val="1200"/>
                        </a:spcBef>
                        <a:spcAft>
                          <a:spcPts val="0"/>
                        </a:spcAft>
                        <a:buNone/>
                      </a:pPr>
                      <a:r>
                        <a:rPr lang="en" sz="1200"/>
                        <a:t>F1 Score</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FA8DC"/>
                    </a:solidFill>
                  </a:tcPr>
                </a:tc>
                <a:tc>
                  <a:txBody>
                    <a:bodyPr/>
                    <a:lstStyle/>
                    <a:p>
                      <a:pPr indent="0" lvl="0" marL="0" rtl="0" algn="ctr">
                        <a:lnSpc>
                          <a:spcPct val="100000"/>
                        </a:lnSpc>
                        <a:spcBef>
                          <a:spcPts val="1200"/>
                        </a:spcBef>
                        <a:spcAft>
                          <a:spcPts val="0"/>
                        </a:spcAft>
                        <a:buNone/>
                      </a:pPr>
                      <a:r>
                        <a:rPr lang="en" sz="1200"/>
                        <a:t>Accuracy</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FA8DC"/>
                    </a:solidFill>
                  </a:tcPr>
                </a:tc>
              </a:tr>
              <a:tr h="486325">
                <a:tc rowSpan="2">
                  <a:txBody>
                    <a:bodyPr/>
                    <a:lstStyle/>
                    <a:p>
                      <a:pPr indent="0" lvl="0" marL="0" rtl="0" algn="ctr">
                        <a:lnSpc>
                          <a:spcPct val="100000"/>
                        </a:lnSpc>
                        <a:spcBef>
                          <a:spcPts val="1200"/>
                        </a:spcBef>
                        <a:spcAft>
                          <a:spcPts val="0"/>
                        </a:spcAft>
                        <a:buNone/>
                      </a:pPr>
                      <a:r>
                        <a:rPr lang="en" sz="1200"/>
                        <a:t>80:10</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Random Forest</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0.8188899097895089</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0.97</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0.948948948948949</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325">
                <a:tc vMerge="1"/>
                <a:tc>
                  <a:txBody>
                    <a:bodyPr/>
                    <a:lstStyle/>
                    <a:p>
                      <a:pPr indent="0" lvl="0" marL="0" rtl="0" algn="l">
                        <a:lnSpc>
                          <a:spcPct val="100000"/>
                        </a:lnSpc>
                        <a:spcBef>
                          <a:spcPts val="1200"/>
                        </a:spcBef>
                        <a:spcAft>
                          <a:spcPts val="0"/>
                        </a:spcAft>
                        <a:buNone/>
                      </a:pPr>
                      <a:r>
                        <a:rPr lang="en" sz="1200"/>
                        <a:t>Decision Tree</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0.8218760441029067</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0.95</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0.9174174174174174</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325">
                <a:tc rowSpan="2">
                  <a:txBody>
                    <a:bodyPr/>
                    <a:lstStyle/>
                    <a:p>
                      <a:pPr indent="0" lvl="0" marL="0" rtl="0" algn="ctr">
                        <a:lnSpc>
                          <a:spcPct val="100000"/>
                        </a:lnSpc>
                        <a:spcBef>
                          <a:spcPts val="1200"/>
                        </a:spcBef>
                        <a:spcAft>
                          <a:spcPts val="0"/>
                        </a:spcAft>
                        <a:buNone/>
                      </a:pPr>
                      <a:r>
                        <a:rPr lang="en" sz="1200"/>
                        <a:t>85:15</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Random Forest</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0.7945814220183486</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0.97</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0.944</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325">
                <a:tc vMerge="1"/>
                <a:tc>
                  <a:txBody>
                    <a:bodyPr/>
                    <a:lstStyle/>
                    <a:p>
                      <a:pPr indent="0" lvl="0" marL="0" rtl="0" algn="l">
                        <a:lnSpc>
                          <a:spcPct val="100000"/>
                        </a:lnSpc>
                        <a:spcBef>
                          <a:spcPts val="1200"/>
                        </a:spcBef>
                        <a:spcAft>
                          <a:spcPts val="0"/>
                        </a:spcAft>
                        <a:buNone/>
                      </a:pPr>
                      <a:r>
                        <a:rPr lang="en" sz="1200"/>
                        <a:t>Decision Tree</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0.7847620412844037</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0.94</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0.892</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325">
                <a:tc rowSpan="2">
                  <a:txBody>
                    <a:bodyPr/>
                    <a:lstStyle/>
                    <a:p>
                      <a:pPr indent="0" lvl="0" marL="0" rtl="0" algn="ctr">
                        <a:lnSpc>
                          <a:spcPct val="100000"/>
                        </a:lnSpc>
                        <a:spcBef>
                          <a:spcPts val="1200"/>
                        </a:spcBef>
                        <a:spcAft>
                          <a:spcPts val="0"/>
                        </a:spcAft>
                        <a:buNone/>
                      </a:pPr>
                      <a:r>
                        <a:rPr lang="en" sz="1200"/>
                        <a:t>90:10</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Random Forest</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0.8451782121299223</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0.97</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0.9519519519519519</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325">
                <a:tc vMerge="1"/>
                <a:tc>
                  <a:txBody>
                    <a:bodyPr/>
                    <a:lstStyle/>
                    <a:p>
                      <a:pPr indent="0" lvl="0" marL="0" rtl="0" algn="l">
                        <a:lnSpc>
                          <a:spcPct val="100000"/>
                        </a:lnSpc>
                        <a:spcBef>
                          <a:spcPts val="1200"/>
                        </a:spcBef>
                        <a:spcAft>
                          <a:spcPts val="0"/>
                        </a:spcAft>
                        <a:buNone/>
                      </a:pPr>
                      <a:r>
                        <a:rPr lang="en" sz="1200"/>
                        <a:t>Decision Tree</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0.8117275079045703</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0.94</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200"/>
                        <a:t>0.8948948948948949</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01" name="Google Shape;301;g13bea77423a_2_2"/>
          <p:cNvSpPr txBox="1"/>
          <p:nvPr/>
        </p:nvSpPr>
        <p:spPr>
          <a:xfrm>
            <a:off x="331800" y="830400"/>
            <a:ext cx="513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Berikut merupakan hasil yang didapatkan: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txBox="1"/>
          <p:nvPr>
            <p:ph idx="1" type="body"/>
          </p:nvPr>
        </p:nvSpPr>
        <p:spPr>
          <a:xfrm>
            <a:off x="311700" y="1492925"/>
            <a:ext cx="79341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Berdasarkan tabel tersebut dapat diketahui bahwa:</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80:20 dengan metode random forest dan decision tree menghasilkan nilai akurasi sebesar 95% dan 92%.</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85:15 dengan metode random forest dan decision tree menghasilkan nilai akurasi sebesar 94% dan 89%.</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90:10 dengan metode random forest dan decision tree menghasilkan nilai akurasi sebesar 95,2% dan 89,5%.</a:t>
            </a:r>
            <a:endParaRPr sz="1500">
              <a:solidFill>
                <a:srgbClr val="282828"/>
              </a:solidFill>
              <a:latin typeface="Inter"/>
              <a:ea typeface="Inter"/>
              <a:cs typeface="Inter"/>
              <a:sym typeface="Inter"/>
            </a:endParaRPr>
          </a:p>
        </p:txBody>
      </p:sp>
      <p:sp>
        <p:nvSpPr>
          <p:cNvPr id="307" name="Google Shape;307;p1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08" name="Google Shape;308;p13"/>
          <p:cNvGrpSpPr/>
          <p:nvPr/>
        </p:nvGrpSpPr>
        <p:grpSpPr>
          <a:xfrm>
            <a:off x="7503019" y="95797"/>
            <a:ext cx="1516771" cy="323122"/>
            <a:chOff x="400885" y="325214"/>
            <a:chExt cx="2298835" cy="489727"/>
          </a:xfrm>
        </p:grpSpPr>
        <p:pic>
          <p:nvPicPr>
            <p:cNvPr id="309" name="Google Shape;309;p1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10" name="Google Shape;310;p1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11" name="Google Shape;311;p1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12" name="Google Shape;312;p13"/>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13" name="Google Shape;313;p1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314" name="Google Shape;314;p13"/>
          <p:cNvSpPr txBox="1"/>
          <p:nvPr>
            <p:ph type="title"/>
          </p:nvPr>
        </p:nvSpPr>
        <p:spPr>
          <a:xfrm>
            <a:off x="331800" y="4267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Classification dengan Random Forest dan Decision Tree</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18" name="Shape 318"/>
        <p:cNvGrpSpPr/>
        <p:nvPr/>
      </p:nvGrpSpPr>
      <p:grpSpPr>
        <a:xfrm>
          <a:off x="0" y="0"/>
          <a:ext cx="0" cy="0"/>
          <a:chOff x="0" y="0"/>
          <a:chExt cx="0" cy="0"/>
        </a:xfrm>
      </p:grpSpPr>
      <p:sp>
        <p:nvSpPr>
          <p:cNvPr id="319" name="Google Shape;319;p15"/>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320" name="Google Shape;320;p15"/>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321" name="Google Shape;321;p1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322" name="Google Shape;322;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323" name="Google Shape;323;p15"/>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324" name="Google Shape;324;p15"/>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325" name="Google Shape;325;p15"/>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326" name="Google Shape;326;p15"/>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327" name="Google Shape;327;p15"/>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328" name="Google Shape;328;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Conclusion</a:t>
            </a:r>
            <a:endParaRPr b="1" i="0" sz="1000" u="none" cap="none" strike="noStrike">
              <a:solidFill>
                <a:schemeClr val="lt1"/>
              </a:solidFill>
              <a:latin typeface="Inter"/>
              <a:ea typeface="Inter"/>
              <a:cs typeface="Inter"/>
              <a:sym typeface="Inter"/>
            </a:endParaRPr>
          </a:p>
        </p:txBody>
      </p:sp>
      <p:sp>
        <p:nvSpPr>
          <p:cNvPr id="329" name="Google Shape;329;p15"/>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 name="Shape 70"/>
        <p:cNvGrpSpPr/>
        <p:nvPr/>
      </p:nvGrpSpPr>
      <p:grpSpPr>
        <a:xfrm>
          <a:off x="0" y="0"/>
          <a:ext cx="0" cy="0"/>
          <a:chOff x="0" y="0"/>
          <a:chExt cx="0" cy="0"/>
        </a:xfrm>
      </p:grpSpPr>
      <p:sp>
        <p:nvSpPr>
          <p:cNvPr id="71" name="Google Shape;71;p2"/>
          <p:cNvSpPr txBox="1"/>
          <p:nvPr>
            <p:ph idx="1" type="body"/>
          </p:nvPr>
        </p:nvSpPr>
        <p:spPr>
          <a:xfrm>
            <a:off x="311700" y="1744750"/>
            <a:ext cx="7853400" cy="2924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Waktu presentasi adalah 5 menit (tentatif, tergantung dari banyaknya kelompok yang mendaftarkan diri)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Waktu tanya jawab adalah 5 menit</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Silakan menambahkan gambar/visualisasi pada slide presentasi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Upayakan agar tetap dalam format poin-poin (ingat, ini presentasi, bukan esai)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Jangan masukkan </a:t>
            </a:r>
            <a:r>
              <a:rPr i="1" lang="en" sz="1500">
                <a:solidFill>
                  <a:srgbClr val="282828"/>
                </a:solidFill>
                <a:latin typeface="Inter"/>
                <a:ea typeface="Inter"/>
                <a:cs typeface="Inter"/>
                <a:sym typeface="Inter"/>
              </a:rPr>
              <a:t>code</a:t>
            </a:r>
            <a:r>
              <a:rPr lang="en" sz="1500">
                <a:solidFill>
                  <a:srgbClr val="282828"/>
                </a:solidFill>
                <a:latin typeface="Inter"/>
                <a:ea typeface="Inter"/>
                <a:cs typeface="Inter"/>
                <a:sym typeface="Inter"/>
              </a:rPr>
              <a:t> ke dalam slide presentasi (tidak usah memasukan screenshot jupyter notebook)</a:t>
            </a:r>
            <a:endParaRPr sz="1500">
              <a:solidFill>
                <a:srgbClr val="282828"/>
              </a:solidFill>
              <a:latin typeface="Inter"/>
              <a:ea typeface="Inter"/>
              <a:cs typeface="Inter"/>
              <a:sym typeface="Inter"/>
            </a:endParaRPr>
          </a:p>
        </p:txBody>
      </p:sp>
      <p:sp>
        <p:nvSpPr>
          <p:cNvPr id="72" name="Google Shape;72;p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73" name="Google Shape;73;p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4" name="Google Shape;74;p2"/>
          <p:cNvGrpSpPr/>
          <p:nvPr/>
        </p:nvGrpSpPr>
        <p:grpSpPr>
          <a:xfrm>
            <a:off x="7503019" y="95797"/>
            <a:ext cx="1516771" cy="323122"/>
            <a:chOff x="400885" y="325214"/>
            <a:chExt cx="2298835" cy="489727"/>
          </a:xfrm>
        </p:grpSpPr>
        <p:pic>
          <p:nvPicPr>
            <p:cNvPr id="75" name="Google Shape;75;p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6" name="Google Shape;76;p2"/>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77" name="Google Shape;77;p2"/>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78" name="Google Shape;78;p2"/>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79" name="Google Shape;79;p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Petunjuk</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6"/>
          <p:cNvSpPr txBox="1"/>
          <p:nvPr>
            <p:ph idx="1" type="body"/>
          </p:nvPr>
        </p:nvSpPr>
        <p:spPr>
          <a:xfrm>
            <a:off x="311700" y="1492925"/>
            <a:ext cx="7934100" cy="292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SzPts val="1800"/>
              <a:buNone/>
            </a:pPr>
            <a:r>
              <a:rPr lang="en" sz="1500">
                <a:solidFill>
                  <a:srgbClr val="282828"/>
                </a:solidFill>
                <a:latin typeface="Inter"/>
                <a:ea typeface="Inter"/>
                <a:cs typeface="Inter"/>
                <a:sym typeface="Inter"/>
              </a:rPr>
              <a:t>Model terbaik:</a:t>
            </a:r>
            <a:endParaRPr sz="1500">
              <a:solidFill>
                <a:srgbClr val="282828"/>
              </a:solidFill>
              <a:latin typeface="Inter"/>
              <a:ea typeface="Inter"/>
              <a:cs typeface="Inter"/>
              <a:sym typeface="Inter"/>
            </a:endParaRPr>
          </a:p>
          <a:p>
            <a:pPr indent="0" lvl="0" marL="0" rtl="0" algn="just">
              <a:lnSpc>
                <a:spcPct val="115000"/>
              </a:lnSpc>
              <a:spcBef>
                <a:spcPts val="1000"/>
              </a:spcBef>
              <a:spcAft>
                <a:spcPts val="0"/>
              </a:spcAft>
              <a:buSzPts val="1800"/>
              <a:buNone/>
            </a:pPr>
            <a:r>
              <a:rPr lang="en" sz="1500">
                <a:solidFill>
                  <a:srgbClr val="282828"/>
                </a:solidFill>
                <a:latin typeface="Inter"/>
                <a:ea typeface="Inter"/>
                <a:cs typeface="Inter"/>
                <a:sym typeface="Inter"/>
              </a:rPr>
              <a:t>Berdasarkan evaluasi model yang telah didapatkan diketahui bahwa nilai accuracy tertinggi yaitu pada model dengan perbandingan train set dan test set sebesar 90:10. Dengan menggunakan metode Random Forest yaitu didapati nilai accuray sebesar 95% yang berarti ketepatan model sebesar 95%. Dan nilai AUC (</a:t>
            </a:r>
            <a:r>
              <a:rPr i="1" lang="en" sz="1500">
                <a:solidFill>
                  <a:srgbClr val="282828"/>
                </a:solidFill>
                <a:latin typeface="Inter"/>
                <a:ea typeface="Inter"/>
                <a:cs typeface="Inter"/>
                <a:sym typeface="Inter"/>
              </a:rPr>
              <a:t>Area Under Curve</a:t>
            </a:r>
            <a:r>
              <a:rPr lang="en" sz="1500">
                <a:solidFill>
                  <a:srgbClr val="282828"/>
                </a:solidFill>
                <a:latin typeface="Inter"/>
                <a:ea typeface="Inter"/>
                <a:cs typeface="Inter"/>
                <a:sym typeface="Inter"/>
              </a:rPr>
              <a:t>) sebesar 0.85. Serta nilai f1 Score dengan base 0 yaitu sebesar 0.97.</a:t>
            </a:r>
            <a:endParaRPr sz="1500">
              <a:solidFill>
                <a:srgbClr val="282828"/>
              </a:solidFill>
              <a:latin typeface="Inter"/>
              <a:ea typeface="Inter"/>
              <a:cs typeface="Inter"/>
              <a:sym typeface="Inter"/>
            </a:endParaRPr>
          </a:p>
          <a:p>
            <a:pPr indent="0" lvl="0" marL="0" rtl="0" algn="just">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335" name="Google Shape;335;p1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36" name="Google Shape;336;p16"/>
          <p:cNvGrpSpPr/>
          <p:nvPr/>
        </p:nvGrpSpPr>
        <p:grpSpPr>
          <a:xfrm>
            <a:off x="7503019" y="95797"/>
            <a:ext cx="1516771" cy="323122"/>
            <a:chOff x="400885" y="325214"/>
            <a:chExt cx="2298835" cy="489727"/>
          </a:xfrm>
        </p:grpSpPr>
        <p:pic>
          <p:nvPicPr>
            <p:cNvPr id="337" name="Google Shape;337;p1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38" name="Google Shape;338;p16"/>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39" name="Google Shape;339;p16"/>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40" name="Google Shape;340;p16"/>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41" name="Google Shape;341;p1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Terbaik dan Faktor yang Mepengaruhi Churn</a:t>
            </a:r>
            <a:endParaRPr sz="2820">
              <a:solidFill>
                <a:srgbClr val="A338EB"/>
              </a:solidFill>
              <a:latin typeface="Maven Pro SemiBold"/>
              <a:ea typeface="Maven Pro SemiBold"/>
              <a:cs typeface="Maven Pro SemiBold"/>
              <a:sym typeface="Maven Pro SemiBold"/>
            </a:endParaRPr>
          </a:p>
        </p:txBody>
      </p:sp>
      <p:sp>
        <p:nvSpPr>
          <p:cNvPr id="342" name="Google Shape;342;p1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3bea77423a_2_20"/>
          <p:cNvSpPr txBox="1"/>
          <p:nvPr>
            <p:ph idx="1" type="body"/>
          </p:nvPr>
        </p:nvSpPr>
        <p:spPr>
          <a:xfrm>
            <a:off x="3755375" y="1492925"/>
            <a:ext cx="44904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Faktor yang mempengaruhi:</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rPr lang="en" sz="1500">
                <a:solidFill>
                  <a:srgbClr val="282828"/>
                </a:solidFill>
                <a:latin typeface="Inter"/>
                <a:ea typeface="Inter"/>
                <a:cs typeface="Inter"/>
                <a:sym typeface="Inter"/>
              </a:rPr>
              <a:t>Berdasarkan gambar disamping diketahui bahwa faktor yang paling berpengaruh terhadap nilai Churn yaitu RoamMins, sehingga dapat disimpulkan bahwa untuk mengurangi nilai Churn kita harus mengurangi RoamMins pada data Customer Churn.</a:t>
            </a:r>
            <a:endParaRPr sz="1500">
              <a:solidFill>
                <a:srgbClr val="282828"/>
              </a:solidFill>
              <a:latin typeface="Inter"/>
              <a:ea typeface="Inter"/>
              <a:cs typeface="Inter"/>
              <a:sym typeface="Inter"/>
            </a:endParaRPr>
          </a:p>
        </p:txBody>
      </p:sp>
      <p:sp>
        <p:nvSpPr>
          <p:cNvPr id="348" name="Google Shape;348;g13bea77423a_2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49" name="Google Shape;349;g13bea77423a_2_20"/>
          <p:cNvGrpSpPr/>
          <p:nvPr/>
        </p:nvGrpSpPr>
        <p:grpSpPr>
          <a:xfrm>
            <a:off x="7503019" y="95797"/>
            <a:ext cx="1516771" cy="323122"/>
            <a:chOff x="400885" y="325214"/>
            <a:chExt cx="2298835" cy="489727"/>
          </a:xfrm>
        </p:grpSpPr>
        <p:pic>
          <p:nvPicPr>
            <p:cNvPr id="350" name="Google Shape;350;g13bea77423a_2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51" name="Google Shape;351;g13bea77423a_2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52" name="Google Shape;352;g13bea77423a_2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53" name="Google Shape;353;g13bea77423a_2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54" name="Google Shape;354;g13bea77423a_2_2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Terbaik dan Faktor yang Mepengaruhi Churn</a:t>
            </a:r>
            <a:endParaRPr sz="2820">
              <a:solidFill>
                <a:srgbClr val="A338EB"/>
              </a:solidFill>
              <a:latin typeface="Maven Pro SemiBold"/>
              <a:ea typeface="Maven Pro SemiBold"/>
              <a:cs typeface="Maven Pro SemiBold"/>
              <a:sym typeface="Maven Pro SemiBold"/>
            </a:endParaRPr>
          </a:p>
        </p:txBody>
      </p:sp>
      <p:sp>
        <p:nvSpPr>
          <p:cNvPr id="355" name="Google Shape;355;g13bea77423a_2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356" name="Google Shape;356;g13bea77423a_2_20"/>
          <p:cNvPicPr preferRelativeResize="0"/>
          <p:nvPr/>
        </p:nvPicPr>
        <p:blipFill>
          <a:blip r:embed="rId5">
            <a:alphaModFix/>
          </a:blip>
          <a:stretch>
            <a:fillRect/>
          </a:stretch>
        </p:blipFill>
        <p:spPr>
          <a:xfrm>
            <a:off x="0" y="1514474"/>
            <a:ext cx="3602975" cy="3093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3bea77423a_2_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Saran untuk stakeholder</a:t>
            </a:r>
            <a:endParaRPr/>
          </a:p>
        </p:txBody>
      </p:sp>
      <p:sp>
        <p:nvSpPr>
          <p:cNvPr id="362" name="Google Shape;362;g13bea77423a_2_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just">
              <a:lnSpc>
                <a:spcPct val="105000"/>
              </a:lnSpc>
              <a:spcBef>
                <a:spcPts val="0"/>
              </a:spcBef>
              <a:spcAft>
                <a:spcPts val="0"/>
              </a:spcAft>
              <a:buSzPts val="1500"/>
              <a:buChar char="●"/>
            </a:pPr>
            <a:r>
              <a:rPr lang="en" sz="1500"/>
              <a:t>Perusahaan atau industri telekomunikasi yang berbasis pelanggan untuk memenuhi kebutuhannya agar bertahan dalam lingkungan yang kompetitif, mereka dapat lebih memperhatikan tiga variabel yang paling mempengaruhi Churn yaitu yaitu variabel RoamMins, OvarageFee, dan Monthly Charge.</a:t>
            </a:r>
            <a:endParaRPr sz="1500"/>
          </a:p>
          <a:p>
            <a:pPr indent="0" lvl="0" marL="457200" rtl="0" algn="just">
              <a:lnSpc>
                <a:spcPct val="105000"/>
              </a:lnSpc>
              <a:spcBef>
                <a:spcPts val="0"/>
              </a:spcBef>
              <a:spcAft>
                <a:spcPts val="0"/>
              </a:spcAft>
              <a:buNone/>
            </a:pPr>
            <a:r>
              <a:t/>
            </a:r>
            <a:endParaRPr sz="1500"/>
          </a:p>
          <a:p>
            <a:pPr indent="-323850" lvl="0" marL="457200" rtl="0" algn="just">
              <a:lnSpc>
                <a:spcPct val="105000"/>
              </a:lnSpc>
              <a:spcBef>
                <a:spcPts val="0"/>
              </a:spcBef>
              <a:spcAft>
                <a:spcPts val="0"/>
              </a:spcAft>
              <a:buSzPts val="1500"/>
              <a:buChar char="●"/>
            </a:pPr>
            <a:r>
              <a:rPr lang="en" sz="1500"/>
              <a:t>Perusahaan juga bisa melakukan inovasi dengan adanya pembelian paket data untuk Call Service jika melakukan panggilan yang lama supaya monthly charge pelanggan nantinya tidak akan semakin besar dan minat pelanggan untuk retained semakin besar.</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None/>
            </a:pPr>
            <a:r>
              <a:t/>
            </a:r>
            <a:endParaRPr sz="1500"/>
          </a:p>
        </p:txBody>
      </p:sp>
      <p:sp>
        <p:nvSpPr>
          <p:cNvPr id="363" name="Google Shape;363;g13bea77423a_2_3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64" name="Google Shape;364;g13bea77423a_2_36"/>
          <p:cNvGrpSpPr/>
          <p:nvPr/>
        </p:nvGrpSpPr>
        <p:grpSpPr>
          <a:xfrm>
            <a:off x="7503019" y="95797"/>
            <a:ext cx="1516771" cy="323122"/>
            <a:chOff x="400885" y="325214"/>
            <a:chExt cx="2298835" cy="489727"/>
          </a:xfrm>
        </p:grpSpPr>
        <p:pic>
          <p:nvPicPr>
            <p:cNvPr id="365" name="Google Shape;365;g13bea77423a_2_3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66" name="Google Shape;366;g13bea77423a_2_3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67" name="Google Shape;367;g13bea77423a_2_3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68" name="Google Shape;368;g13bea77423a_2_36"/>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69" name="Google Shape;369;g13bea77423a_2_3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Conclusion </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73" name="Shape 373"/>
        <p:cNvGrpSpPr/>
        <p:nvPr/>
      </p:nvGrpSpPr>
      <p:grpSpPr>
        <a:xfrm>
          <a:off x="0" y="0"/>
          <a:ext cx="0" cy="0"/>
          <a:chOff x="0" y="0"/>
          <a:chExt cx="0" cy="0"/>
        </a:xfrm>
      </p:grpSpPr>
      <p:sp>
        <p:nvSpPr>
          <p:cNvPr id="374" name="Google Shape;374;p17"/>
          <p:cNvSpPr txBox="1"/>
          <p:nvPr>
            <p:ph type="title"/>
          </p:nvPr>
        </p:nvSpPr>
        <p:spPr>
          <a:xfrm>
            <a:off x="430058" y="1162650"/>
            <a:ext cx="4114800" cy="26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4800"/>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indent="0" lvl="0" marL="0" rtl="0" algn="ctr">
              <a:lnSpc>
                <a:spcPct val="115000"/>
              </a:lnSpc>
              <a:spcBef>
                <a:spcPts val="0"/>
              </a:spcBef>
              <a:spcAft>
                <a:spcPts val="0"/>
              </a:spcAft>
              <a:buSzPts val="4800"/>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375" name="Google Shape;375;p17"/>
          <p:cNvPicPr preferRelativeResize="0"/>
          <p:nvPr/>
        </p:nvPicPr>
        <p:blipFill rotWithShape="1">
          <a:blip r:embed="rId3">
            <a:alphaModFix/>
          </a:blip>
          <a:srcRect b="0" l="0" r="0" t="0"/>
          <a:stretch/>
        </p:blipFill>
        <p:spPr>
          <a:xfrm>
            <a:off x="5029200" y="0"/>
            <a:ext cx="4114800" cy="5143500"/>
          </a:xfrm>
          <a:prstGeom prst="rect">
            <a:avLst/>
          </a:prstGeom>
          <a:noFill/>
          <a:ln>
            <a:noFill/>
          </a:ln>
        </p:spPr>
      </p:pic>
      <p:sp>
        <p:nvSpPr>
          <p:cNvPr id="376" name="Google Shape;376;p17"/>
          <p:cNvSpPr/>
          <p:nvPr/>
        </p:nvSpPr>
        <p:spPr>
          <a:xfrm>
            <a:off x="6256350" y="1438550"/>
            <a:ext cx="1655700" cy="54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17"/>
          <p:cNvPicPr preferRelativeResize="0"/>
          <p:nvPr/>
        </p:nvPicPr>
        <p:blipFill rotWithShape="1">
          <a:blip r:embed="rId4">
            <a:alphaModFix/>
          </a:blip>
          <a:srcRect b="0" l="9894" r="8731" t="0"/>
          <a:stretch/>
        </p:blipFill>
        <p:spPr>
          <a:xfrm>
            <a:off x="6381425" y="1382127"/>
            <a:ext cx="1405548" cy="66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FF"/>
        </a:solidFill>
      </p:bgPr>
    </p:bg>
    <p:spTree>
      <p:nvGrpSpPr>
        <p:cNvPr id="83" name="Shape 83"/>
        <p:cNvGrpSpPr/>
        <p:nvPr/>
      </p:nvGrpSpPr>
      <p:grpSpPr>
        <a:xfrm>
          <a:off x="0" y="0"/>
          <a:ext cx="0" cy="0"/>
          <a:chOff x="0" y="0"/>
          <a:chExt cx="0" cy="0"/>
        </a:xfrm>
      </p:grpSpPr>
      <p:sp>
        <p:nvSpPr>
          <p:cNvPr id="84" name="Google Shape;84;p3"/>
          <p:cNvSpPr txBox="1"/>
          <p:nvPr>
            <p:ph type="title"/>
          </p:nvPr>
        </p:nvSpPr>
        <p:spPr>
          <a:xfrm>
            <a:off x="517750" y="1101600"/>
            <a:ext cx="6253800" cy="2940300"/>
          </a:xfrm>
          <a:prstGeom prst="rect">
            <a:avLst/>
          </a:prstGeom>
          <a:noFill/>
          <a:ln>
            <a:noFill/>
          </a:ln>
        </p:spPr>
        <p:txBody>
          <a:bodyPr anchorCtr="0" anchor="ctr" bIns="91425" lIns="91425" spcFirstLastPara="1" rIns="91425" wrap="square" tIns="91425">
            <a:normAutofit/>
          </a:bodyPr>
          <a:lstStyle/>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Latar Belakang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Explorasi Data dan Visualisasi</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Modelling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Kesimpulan</a:t>
            </a:r>
            <a:endParaRPr sz="2400">
              <a:solidFill>
                <a:srgbClr val="282828"/>
              </a:solidFill>
              <a:latin typeface="Maven Pro SemiBold"/>
              <a:ea typeface="Maven Pro SemiBold"/>
              <a:cs typeface="Maven Pro SemiBold"/>
              <a:sym typeface="Maven Pro SemiBold"/>
            </a:endParaRPr>
          </a:p>
        </p:txBody>
      </p:sp>
      <p:pic>
        <p:nvPicPr>
          <p:cNvPr id="85" name="Google Shape;85;p3"/>
          <p:cNvPicPr preferRelativeResize="0"/>
          <p:nvPr/>
        </p:nvPicPr>
        <p:blipFill rotWithShape="1">
          <a:blip r:embed="rId3">
            <a:alphaModFix/>
          </a:blip>
          <a:srcRect b="39246" l="0" r="43099" t="0"/>
          <a:stretch/>
        </p:blipFill>
        <p:spPr>
          <a:xfrm>
            <a:off x="5082000" y="1401150"/>
            <a:ext cx="4061998" cy="3742351"/>
          </a:xfrm>
          <a:prstGeom prst="rect">
            <a:avLst/>
          </a:prstGeom>
          <a:noFill/>
          <a:ln>
            <a:noFill/>
          </a:ln>
        </p:spPr>
      </p:pic>
      <p:sp>
        <p:nvSpPr>
          <p:cNvPr id="86" name="Google Shape;86;p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sp>
        <p:nvSpPr>
          <p:cNvPr id="87" name="Google Shape;87;p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Daftar Isi</a:t>
            </a:r>
            <a:endParaRPr b="1" i="0" sz="1000" u="none" cap="none" strike="noStrike">
              <a:solidFill>
                <a:srgbClr val="601F99"/>
              </a:solidFill>
              <a:latin typeface="Inter"/>
              <a:ea typeface="Inter"/>
              <a:cs typeface="Inter"/>
              <a:sym typeface="Inter"/>
            </a:endParaRPr>
          </a:p>
        </p:txBody>
      </p:sp>
      <p:grpSp>
        <p:nvGrpSpPr>
          <p:cNvPr id="88" name="Google Shape;88;p3"/>
          <p:cNvGrpSpPr/>
          <p:nvPr/>
        </p:nvGrpSpPr>
        <p:grpSpPr>
          <a:xfrm>
            <a:off x="7503019" y="95797"/>
            <a:ext cx="1516771" cy="323122"/>
            <a:chOff x="400885" y="325214"/>
            <a:chExt cx="2298835" cy="489727"/>
          </a:xfrm>
        </p:grpSpPr>
        <p:pic>
          <p:nvPicPr>
            <p:cNvPr id="89" name="Google Shape;89;p3"/>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90" name="Google Shape;90;p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91" name="Google Shape;91;p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92" name="Google Shape;92;p3"/>
            <p:cNvPicPr preferRelativeResize="0"/>
            <p:nvPr/>
          </p:nvPicPr>
          <p:blipFill rotWithShape="1">
            <a:blip r:embed="rId5">
              <a:alphaModFix/>
            </a:blip>
            <a:srcRect b="0" l="9894" r="8731" t="0"/>
            <a:stretch/>
          </p:blipFill>
          <p:spPr>
            <a:xfrm>
              <a:off x="400885" y="325214"/>
              <a:ext cx="1033078" cy="489727"/>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96" name="Shape 96"/>
        <p:cNvGrpSpPr/>
        <p:nvPr/>
      </p:nvGrpSpPr>
      <p:grpSpPr>
        <a:xfrm>
          <a:off x="0" y="0"/>
          <a:ext cx="0" cy="0"/>
          <a:chOff x="0" y="0"/>
          <a:chExt cx="0" cy="0"/>
        </a:xfrm>
      </p:grpSpPr>
      <p:sp>
        <p:nvSpPr>
          <p:cNvPr id="97" name="Google Shape;97;p4"/>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Latar Belakang</a:t>
            </a:r>
            <a:endParaRPr sz="3600">
              <a:solidFill>
                <a:schemeClr val="lt1"/>
              </a:solidFill>
              <a:latin typeface="Maven Pro SemiBold"/>
              <a:ea typeface="Maven Pro SemiBold"/>
              <a:cs typeface="Maven Pro SemiBold"/>
              <a:sym typeface="Maven Pro SemiBold"/>
            </a:endParaRPr>
          </a:p>
        </p:txBody>
      </p:sp>
      <p:pic>
        <p:nvPicPr>
          <p:cNvPr id="98" name="Google Shape;98;p4"/>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99" name="Google Shape;99;p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100" name="Google Shape;100;p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101" name="Google Shape;101;p4"/>
          <p:cNvCxnSpPr/>
          <p:nvPr/>
        </p:nvCxnSpPr>
        <p:spPr>
          <a:xfrm>
            <a:off x="8315569" y="184983"/>
            <a:ext cx="0" cy="144724"/>
          </a:xfrm>
          <a:prstGeom prst="straightConnector1">
            <a:avLst/>
          </a:prstGeom>
          <a:noFill/>
          <a:ln cap="flat" cmpd="sng" w="9525">
            <a:solidFill>
              <a:srgbClr val="CCCCCC"/>
            </a:solidFill>
            <a:prstDash val="solid"/>
            <a:round/>
            <a:headEnd len="sm" w="sm" type="none"/>
            <a:tailEnd len="sm" w="sm" type="none"/>
          </a:ln>
        </p:spPr>
      </p:cxnSp>
      <p:cxnSp>
        <p:nvCxnSpPr>
          <p:cNvPr id="102" name="Google Shape;102;p4"/>
          <p:cNvCxnSpPr/>
          <p:nvPr/>
        </p:nvCxnSpPr>
        <p:spPr>
          <a:xfrm>
            <a:off x="8315546" y="184983"/>
            <a:ext cx="0" cy="144724"/>
          </a:xfrm>
          <a:prstGeom prst="straightConnector1">
            <a:avLst/>
          </a:prstGeom>
          <a:noFill/>
          <a:ln cap="flat" cmpd="sng" w="9525">
            <a:solidFill>
              <a:srgbClr val="CCCCCC"/>
            </a:solidFill>
            <a:prstDash val="solid"/>
            <a:round/>
            <a:headEnd len="sm" w="sm" type="none"/>
            <a:tailEnd len="sm" w="sm" type="none"/>
          </a:ln>
        </p:spPr>
      </p:cxnSp>
      <p:pic>
        <p:nvPicPr>
          <p:cNvPr id="103" name="Google Shape;103;p4"/>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104" name="Google Shape;104;p4"/>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105" name="Google Shape;105;p4"/>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106" name="Google Shape;106;p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Pendahuluan</a:t>
            </a:r>
            <a:endParaRPr b="1" i="0" sz="1000" u="none" cap="none" strike="noStrike">
              <a:solidFill>
                <a:schemeClr val="lt1"/>
              </a:solidFill>
              <a:latin typeface="Inter"/>
              <a:ea typeface="Inter"/>
              <a:cs typeface="Inter"/>
              <a:sym typeface="Inter"/>
            </a:endParaRPr>
          </a:p>
        </p:txBody>
      </p:sp>
      <p:sp>
        <p:nvSpPr>
          <p:cNvPr id="107" name="Google Shape;107;p4"/>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idx="1" type="body"/>
          </p:nvPr>
        </p:nvSpPr>
        <p:spPr>
          <a:xfrm>
            <a:off x="311700" y="1744750"/>
            <a:ext cx="83136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Sumber Data: &lt;</a:t>
            </a:r>
            <a:r>
              <a:rPr lang="en" sz="1150">
                <a:solidFill>
                  <a:schemeClr val="dk1"/>
                </a:solidFill>
                <a:highlight>
                  <a:srgbClr val="F2F2F2"/>
                </a:highlight>
              </a:rPr>
              <a:t>https://www.kaggle.com/datasets/barun2104/telecom-churn?datasetId=567482</a:t>
            </a:r>
            <a:r>
              <a:rPr lang="en" sz="1500">
                <a:solidFill>
                  <a:srgbClr val="282828"/>
                </a:solidFill>
                <a:latin typeface="Inter"/>
                <a:ea typeface="Inter"/>
                <a:cs typeface="Inter"/>
                <a:sym typeface="Inter"/>
              </a:rPr>
              <a:t>&gt;</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Problem: </a:t>
            </a:r>
            <a:r>
              <a:rPr b="1" lang="en" sz="1500">
                <a:solidFill>
                  <a:srgbClr val="282828"/>
                </a:solidFill>
                <a:latin typeface="Inter"/>
                <a:ea typeface="Inter"/>
                <a:cs typeface="Inter"/>
                <a:sym typeface="Inter"/>
              </a:rPr>
              <a:t>classification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Melakukan klasifikasi guna memperkirakan dan mengelompokkan kelas pada data Customer churn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Untuk menganalisis faktor apa saja yang dapat mempengaruhi churn </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113" name="Google Shape;113;p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114" name="Google Shape;114;p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15" name="Google Shape;115;p5"/>
          <p:cNvGrpSpPr/>
          <p:nvPr/>
        </p:nvGrpSpPr>
        <p:grpSpPr>
          <a:xfrm>
            <a:off x="7503019" y="95797"/>
            <a:ext cx="1516771" cy="323122"/>
            <a:chOff x="400885" y="325214"/>
            <a:chExt cx="2298835" cy="489727"/>
          </a:xfrm>
        </p:grpSpPr>
        <p:pic>
          <p:nvPicPr>
            <p:cNvPr id="116" name="Google Shape;116;p5"/>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17" name="Google Shape;117;p5"/>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18" name="Google Shape;118;p5"/>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19" name="Google Shape;119;p5"/>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20" name="Google Shape;120;p5"/>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124" name="Shape 124"/>
        <p:cNvGrpSpPr/>
        <p:nvPr/>
      </p:nvGrpSpPr>
      <p:grpSpPr>
        <a:xfrm>
          <a:off x="0" y="0"/>
          <a:ext cx="0" cy="0"/>
          <a:chOff x="0" y="0"/>
          <a:chExt cx="0" cy="0"/>
        </a:xfrm>
      </p:grpSpPr>
      <p:sp>
        <p:nvSpPr>
          <p:cNvPr id="125" name="Google Shape;125;p6"/>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Explorasi Data dan Visualisasi</a:t>
            </a:r>
            <a:endParaRPr sz="3600">
              <a:solidFill>
                <a:schemeClr val="lt1"/>
              </a:solidFill>
              <a:latin typeface="Maven Pro SemiBold"/>
              <a:ea typeface="Maven Pro SemiBold"/>
              <a:cs typeface="Maven Pro SemiBold"/>
              <a:sym typeface="Maven Pro SemiBold"/>
            </a:endParaRPr>
          </a:p>
        </p:txBody>
      </p:sp>
      <p:pic>
        <p:nvPicPr>
          <p:cNvPr id="126" name="Google Shape;126;p6"/>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127" name="Google Shape;127;p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128" name="Google Shape;128;p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129" name="Google Shape;129;p6"/>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130" name="Google Shape;130;p6"/>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131" name="Google Shape;131;p6"/>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132" name="Google Shape;132;p6"/>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134" name="Google Shape;134;p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Explorasi Data dan Visualisasi</a:t>
            </a:r>
            <a:endParaRPr b="1" i="0" sz="1000" u="none" cap="none" strike="noStrike">
              <a:solidFill>
                <a:schemeClr val="lt1"/>
              </a:solidFill>
              <a:latin typeface="Inter"/>
              <a:ea typeface="Inter"/>
              <a:cs typeface="Inter"/>
              <a:sym typeface="Inter"/>
            </a:endParaRPr>
          </a:p>
        </p:txBody>
      </p:sp>
      <p:sp>
        <p:nvSpPr>
          <p:cNvPr id="135" name="Google Shape;135;p6"/>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idx="1" type="body"/>
          </p:nvPr>
        </p:nvSpPr>
        <p:spPr>
          <a:xfrm>
            <a:off x="231600" y="2447188"/>
            <a:ext cx="31365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Pesatnya perkembangan industri telekomunikasi</a:t>
            </a:r>
            <a:endParaRPr sz="1400">
              <a:solidFill>
                <a:srgbClr val="282828"/>
              </a:solidFill>
              <a:latin typeface="Inter"/>
              <a:ea typeface="Inter"/>
              <a:cs typeface="Inter"/>
              <a:sym typeface="Inter"/>
            </a:endParaRPr>
          </a:p>
        </p:txBody>
      </p:sp>
      <p:sp>
        <p:nvSpPr>
          <p:cNvPr id="141" name="Google Shape;141;p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42" name="Google Shape;142;p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43" name="Google Shape;143;p7"/>
          <p:cNvGrpSpPr/>
          <p:nvPr/>
        </p:nvGrpSpPr>
        <p:grpSpPr>
          <a:xfrm>
            <a:off x="7503019" y="95797"/>
            <a:ext cx="1516771" cy="323122"/>
            <a:chOff x="400885" y="325214"/>
            <a:chExt cx="2298835" cy="489727"/>
          </a:xfrm>
        </p:grpSpPr>
        <p:pic>
          <p:nvPicPr>
            <p:cNvPr id="144" name="Google Shape;144;p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45" name="Google Shape;145;p7"/>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46" name="Google Shape;146;p7"/>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47" name="Google Shape;147;p7"/>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48" name="Google Shape;148;p7"/>
          <p:cNvSpPr txBox="1"/>
          <p:nvPr>
            <p:ph type="title"/>
          </p:nvPr>
        </p:nvSpPr>
        <p:spPr>
          <a:xfrm>
            <a:off x="231600" y="3575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id="149" name="Google Shape;149;p7"/>
          <p:cNvPicPr preferRelativeResize="0"/>
          <p:nvPr/>
        </p:nvPicPr>
        <p:blipFill>
          <a:blip r:embed="rId5">
            <a:alphaModFix/>
          </a:blip>
          <a:stretch>
            <a:fillRect/>
          </a:stretch>
        </p:blipFill>
        <p:spPr>
          <a:xfrm>
            <a:off x="369175" y="1016900"/>
            <a:ext cx="2144389" cy="1430299"/>
          </a:xfrm>
          <a:prstGeom prst="rect">
            <a:avLst/>
          </a:prstGeom>
          <a:noFill/>
          <a:ln>
            <a:noFill/>
          </a:ln>
        </p:spPr>
      </p:pic>
      <p:sp>
        <p:nvSpPr>
          <p:cNvPr id="150" name="Google Shape;150;p7"/>
          <p:cNvSpPr txBox="1"/>
          <p:nvPr>
            <p:ph idx="1" type="body"/>
          </p:nvPr>
        </p:nvSpPr>
        <p:spPr>
          <a:xfrm>
            <a:off x="856950" y="3299100"/>
            <a:ext cx="2144400" cy="15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Perusahaan memahami perilaku konsumen dan memprediksi asosiasi pelanggan</a:t>
            </a:r>
            <a:endParaRPr sz="1400">
              <a:solidFill>
                <a:srgbClr val="282828"/>
              </a:solidFill>
              <a:latin typeface="Inter"/>
              <a:ea typeface="Inter"/>
              <a:cs typeface="Inter"/>
              <a:sym typeface="Inter"/>
            </a:endParaRPr>
          </a:p>
        </p:txBody>
      </p:sp>
      <p:pic>
        <p:nvPicPr>
          <p:cNvPr id="151" name="Google Shape;151;p7"/>
          <p:cNvPicPr preferRelativeResize="0"/>
          <p:nvPr/>
        </p:nvPicPr>
        <p:blipFill>
          <a:blip r:embed="rId6">
            <a:alphaModFix/>
          </a:blip>
          <a:stretch>
            <a:fillRect/>
          </a:stretch>
        </p:blipFill>
        <p:spPr>
          <a:xfrm>
            <a:off x="4177725" y="1016900"/>
            <a:ext cx="2554100" cy="1430296"/>
          </a:xfrm>
          <a:prstGeom prst="rect">
            <a:avLst/>
          </a:prstGeom>
          <a:noFill/>
          <a:ln>
            <a:noFill/>
          </a:ln>
        </p:spPr>
      </p:pic>
      <p:sp>
        <p:nvSpPr>
          <p:cNvPr id="152" name="Google Shape;152;p7"/>
          <p:cNvSpPr txBox="1"/>
          <p:nvPr>
            <p:ph idx="1" type="body"/>
          </p:nvPr>
        </p:nvSpPr>
        <p:spPr>
          <a:xfrm>
            <a:off x="6731825" y="1060300"/>
            <a:ext cx="2428200" cy="14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Perusahaan berbasis pelanggan berusaha memenuhi kebutuhan bertahan dalam lingkungan kompetitif</a:t>
            </a:r>
            <a:endParaRPr sz="1400">
              <a:solidFill>
                <a:srgbClr val="282828"/>
              </a:solidFill>
              <a:latin typeface="Inter"/>
              <a:ea typeface="Inter"/>
              <a:cs typeface="Inter"/>
              <a:sym typeface="Inter"/>
            </a:endParaRPr>
          </a:p>
        </p:txBody>
      </p:sp>
      <p:sp>
        <p:nvSpPr>
          <p:cNvPr id="153" name="Google Shape;153;p7"/>
          <p:cNvSpPr txBox="1"/>
          <p:nvPr>
            <p:ph idx="1" type="body"/>
          </p:nvPr>
        </p:nvSpPr>
        <p:spPr>
          <a:xfrm>
            <a:off x="5757438" y="4339850"/>
            <a:ext cx="30372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Biaya mendapatkan pelanggan baru jauh lebih mahal</a:t>
            </a:r>
            <a:endParaRPr sz="1400">
              <a:solidFill>
                <a:srgbClr val="282828"/>
              </a:solidFill>
              <a:latin typeface="Inter"/>
              <a:ea typeface="Inter"/>
              <a:cs typeface="Inter"/>
              <a:sym typeface="Inter"/>
            </a:endParaRPr>
          </a:p>
        </p:txBody>
      </p:sp>
      <p:pic>
        <p:nvPicPr>
          <p:cNvPr id="154" name="Google Shape;154;p7"/>
          <p:cNvPicPr preferRelativeResize="0"/>
          <p:nvPr/>
        </p:nvPicPr>
        <p:blipFill>
          <a:blip r:embed="rId7">
            <a:alphaModFix/>
          </a:blip>
          <a:stretch>
            <a:fillRect/>
          </a:stretch>
        </p:blipFill>
        <p:spPr>
          <a:xfrm>
            <a:off x="5718700" y="2973550"/>
            <a:ext cx="3114675" cy="1466850"/>
          </a:xfrm>
          <a:prstGeom prst="rect">
            <a:avLst/>
          </a:prstGeom>
          <a:noFill/>
          <a:ln>
            <a:noFill/>
          </a:ln>
        </p:spPr>
      </p:pic>
      <p:pic>
        <p:nvPicPr>
          <p:cNvPr id="155" name="Google Shape;155;p7"/>
          <p:cNvPicPr preferRelativeResize="0"/>
          <p:nvPr/>
        </p:nvPicPr>
        <p:blipFill>
          <a:blip r:embed="rId8">
            <a:alphaModFix/>
          </a:blip>
          <a:stretch>
            <a:fillRect/>
          </a:stretch>
        </p:blipFill>
        <p:spPr>
          <a:xfrm>
            <a:off x="2888350" y="2917046"/>
            <a:ext cx="2045800" cy="2045800"/>
          </a:xfrm>
          <a:prstGeom prst="rect">
            <a:avLst/>
          </a:prstGeom>
          <a:noFill/>
          <a:ln>
            <a:noFill/>
          </a:ln>
        </p:spPr>
      </p:pic>
      <p:cxnSp>
        <p:nvCxnSpPr>
          <p:cNvPr id="156" name="Google Shape;156;p7"/>
          <p:cNvCxnSpPr/>
          <p:nvPr/>
        </p:nvCxnSpPr>
        <p:spPr>
          <a:xfrm>
            <a:off x="2916575" y="1695350"/>
            <a:ext cx="804600" cy="144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7"/>
          <p:cNvCxnSpPr>
            <a:endCxn id="154" idx="0"/>
          </p:cNvCxnSpPr>
          <p:nvPr/>
        </p:nvCxnSpPr>
        <p:spPr>
          <a:xfrm>
            <a:off x="5488338" y="2603050"/>
            <a:ext cx="1787700" cy="3705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7"/>
          <p:cNvCxnSpPr/>
          <p:nvPr/>
        </p:nvCxnSpPr>
        <p:spPr>
          <a:xfrm rot="10800000">
            <a:off x="4934150" y="3706825"/>
            <a:ext cx="5895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idx="1" type="body"/>
          </p:nvPr>
        </p:nvSpPr>
        <p:spPr>
          <a:xfrm>
            <a:off x="311700" y="1366250"/>
            <a:ext cx="8295000" cy="8193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Churn memiliki 3333 baris dan 11 kolom tanpa adanya data missing maupun data duplikat</a:t>
            </a:r>
            <a:endParaRPr b="1"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164" name="Google Shape;164;p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65" name="Google Shape;165;p8"/>
          <p:cNvGrpSpPr/>
          <p:nvPr/>
        </p:nvGrpSpPr>
        <p:grpSpPr>
          <a:xfrm>
            <a:off x="7503019" y="95797"/>
            <a:ext cx="1516771" cy="323122"/>
            <a:chOff x="400885" y="325214"/>
            <a:chExt cx="2298835" cy="489727"/>
          </a:xfrm>
        </p:grpSpPr>
        <p:pic>
          <p:nvPicPr>
            <p:cNvPr id="166" name="Google Shape;166;p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67" name="Google Shape;167;p8"/>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68" name="Google Shape;168;p8"/>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69" name="Google Shape;169;p8"/>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70" name="Google Shape;170;p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71" name="Google Shape;171;p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72" name="Google Shape;172;p8"/>
          <p:cNvPicPr preferRelativeResize="0"/>
          <p:nvPr/>
        </p:nvPicPr>
        <p:blipFill rotWithShape="1">
          <a:blip r:embed="rId5">
            <a:alphaModFix/>
          </a:blip>
          <a:srcRect b="0" l="0" r="0" t="1526"/>
          <a:stretch/>
        </p:blipFill>
        <p:spPr>
          <a:xfrm>
            <a:off x="914250" y="2048999"/>
            <a:ext cx="2987724" cy="1902500"/>
          </a:xfrm>
          <a:prstGeom prst="rect">
            <a:avLst/>
          </a:prstGeom>
          <a:noFill/>
          <a:ln>
            <a:noFill/>
          </a:ln>
        </p:spPr>
      </p:pic>
      <p:pic>
        <p:nvPicPr>
          <p:cNvPr id="173" name="Google Shape;173;p8"/>
          <p:cNvPicPr preferRelativeResize="0"/>
          <p:nvPr/>
        </p:nvPicPr>
        <p:blipFill>
          <a:blip r:embed="rId6">
            <a:alphaModFix/>
          </a:blip>
          <a:stretch>
            <a:fillRect/>
          </a:stretch>
        </p:blipFill>
        <p:spPr>
          <a:xfrm>
            <a:off x="4917400" y="2049000"/>
            <a:ext cx="2987725" cy="1885048"/>
          </a:xfrm>
          <a:prstGeom prst="rect">
            <a:avLst/>
          </a:prstGeom>
          <a:noFill/>
          <a:ln>
            <a:noFill/>
          </a:ln>
        </p:spPr>
      </p:pic>
      <p:sp>
        <p:nvSpPr>
          <p:cNvPr id="174" name="Google Shape;174;p8"/>
          <p:cNvSpPr txBox="1"/>
          <p:nvPr/>
        </p:nvSpPr>
        <p:spPr>
          <a:xfrm>
            <a:off x="560100" y="3951500"/>
            <a:ext cx="8046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500">
                <a:solidFill>
                  <a:srgbClr val="282828"/>
                </a:solidFill>
                <a:latin typeface="Inter"/>
                <a:ea typeface="Inter"/>
                <a:cs typeface="Inter"/>
                <a:sym typeface="Inter"/>
              </a:rPr>
              <a:t>Terdapat outlier juga pada kolom ‘DayCalls’ dan 'Overage Fee', sehingga outlier tersebut dihapus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idx="1" type="body"/>
          </p:nvPr>
        </p:nvSpPr>
        <p:spPr>
          <a:xfrm>
            <a:off x="368700" y="2090150"/>
            <a:ext cx="4563000" cy="172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SzPts val="1800"/>
              <a:buNone/>
            </a:pPr>
            <a:r>
              <a:rPr lang="en" sz="1500">
                <a:solidFill>
                  <a:srgbClr val="282828"/>
                </a:solidFill>
                <a:latin typeface="Inter"/>
                <a:ea typeface="Inter"/>
                <a:cs typeface="Inter"/>
                <a:sym typeface="Inter"/>
              </a:rPr>
              <a:t>Perbandingan customer yang membatalkan layanan telekomunikasi lebih kecil dibandingkan dengan yang masih tetap memakai servis telekomunikasi. Sehingga perusahaan masih bisa mempertahankan customer yang sudah ada.</a:t>
            </a:r>
            <a:endParaRPr sz="1500">
              <a:solidFill>
                <a:srgbClr val="282828"/>
              </a:solidFill>
              <a:latin typeface="Inter"/>
              <a:ea typeface="Inter"/>
              <a:cs typeface="Inter"/>
              <a:sym typeface="Inter"/>
            </a:endParaRPr>
          </a:p>
        </p:txBody>
      </p:sp>
      <p:sp>
        <p:nvSpPr>
          <p:cNvPr id="180" name="Google Shape;180;p1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81" name="Google Shape;181;p10"/>
          <p:cNvGrpSpPr/>
          <p:nvPr/>
        </p:nvGrpSpPr>
        <p:grpSpPr>
          <a:xfrm>
            <a:off x="7503019" y="95797"/>
            <a:ext cx="1516771" cy="323122"/>
            <a:chOff x="400885" y="325214"/>
            <a:chExt cx="2298835" cy="489727"/>
          </a:xfrm>
        </p:grpSpPr>
        <p:pic>
          <p:nvPicPr>
            <p:cNvPr id="182" name="Google Shape;182;p1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83" name="Google Shape;183;p10"/>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84" name="Google Shape;184;p10"/>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85" name="Google Shape;185;p10"/>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86" name="Google Shape;186;p1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187" name="Google Shape;187;p1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88" name="Google Shape;188;p10"/>
          <p:cNvPicPr preferRelativeResize="0"/>
          <p:nvPr/>
        </p:nvPicPr>
        <p:blipFill>
          <a:blip r:embed="rId5">
            <a:alphaModFix/>
          </a:blip>
          <a:stretch>
            <a:fillRect/>
          </a:stretch>
        </p:blipFill>
        <p:spPr>
          <a:xfrm>
            <a:off x="5150775" y="1635075"/>
            <a:ext cx="3347150" cy="229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